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9" r:id="rId3"/>
    <p:sldId id="257" r:id="rId4"/>
    <p:sldId id="258" r:id="rId5"/>
    <p:sldId id="259" r:id="rId6"/>
    <p:sldId id="374" r:id="rId7"/>
    <p:sldId id="369" r:id="rId8"/>
    <p:sldId id="358" r:id="rId9"/>
    <p:sldId id="351" r:id="rId10"/>
    <p:sldId id="375" r:id="rId11"/>
    <p:sldId id="29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9A3AB-9985-4DEF-B825-CB54EB0482C0}" v="6" dt="2023-10-23T17:14:51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sula Kraus" userId="66059ae4ace772fe" providerId="LiveId" clId="{EA79A3AB-9985-4DEF-B825-CB54EB0482C0}"/>
    <pc:docChg chg="custSel addSld delSld modSld sldOrd">
      <pc:chgData name="Ursula Kraus" userId="66059ae4ace772fe" providerId="LiveId" clId="{EA79A3AB-9985-4DEF-B825-CB54EB0482C0}" dt="2023-10-23T17:15:04.298" v="27" actId="47"/>
      <pc:docMkLst>
        <pc:docMk/>
      </pc:docMkLst>
      <pc:sldChg chg="del">
        <pc:chgData name="Ursula Kraus" userId="66059ae4ace772fe" providerId="LiveId" clId="{EA79A3AB-9985-4DEF-B825-CB54EB0482C0}" dt="2023-10-23T17:15:04.298" v="27" actId="47"/>
        <pc:sldMkLst>
          <pc:docMk/>
          <pc:sldMk cId="2959521044" sldId="256"/>
        </pc:sldMkLst>
      </pc:sldChg>
      <pc:sldChg chg="addSp mod">
        <pc:chgData name="Ursula Kraus" userId="66059ae4ace772fe" providerId="LiveId" clId="{EA79A3AB-9985-4DEF-B825-CB54EB0482C0}" dt="2023-10-23T17:07:11.792" v="0" actId="22"/>
        <pc:sldMkLst>
          <pc:docMk/>
          <pc:sldMk cId="196741633" sldId="258"/>
        </pc:sldMkLst>
        <pc:picChg chg="add">
          <ac:chgData name="Ursula Kraus" userId="66059ae4ace772fe" providerId="LiveId" clId="{EA79A3AB-9985-4DEF-B825-CB54EB0482C0}" dt="2023-10-23T17:07:11.792" v="0" actId="22"/>
          <ac:picMkLst>
            <pc:docMk/>
            <pc:sldMk cId="196741633" sldId="258"/>
            <ac:picMk id="3" creationId="{93D657CE-AC1A-F064-3FB9-301E1FF44FCD}"/>
          </ac:picMkLst>
        </pc:picChg>
      </pc:sldChg>
      <pc:sldChg chg="addSp mod">
        <pc:chgData name="Ursula Kraus" userId="66059ae4ace772fe" providerId="LiveId" clId="{EA79A3AB-9985-4DEF-B825-CB54EB0482C0}" dt="2023-10-23T17:08:15.848" v="1" actId="22"/>
        <pc:sldMkLst>
          <pc:docMk/>
          <pc:sldMk cId="2918262396" sldId="259"/>
        </pc:sldMkLst>
        <pc:picChg chg="add">
          <ac:chgData name="Ursula Kraus" userId="66059ae4ace772fe" providerId="LiveId" clId="{EA79A3AB-9985-4DEF-B825-CB54EB0482C0}" dt="2023-10-23T17:08:15.848" v="1" actId="22"/>
          <ac:picMkLst>
            <pc:docMk/>
            <pc:sldMk cId="2918262396" sldId="259"/>
            <ac:picMk id="3" creationId="{4DEB6D7F-AA51-7CEC-AD93-6374B7170F0C}"/>
          </ac:picMkLst>
        </pc:picChg>
      </pc:sldChg>
      <pc:sldChg chg="del">
        <pc:chgData name="Ursula Kraus" userId="66059ae4ace772fe" providerId="LiveId" clId="{EA79A3AB-9985-4DEF-B825-CB54EB0482C0}" dt="2023-10-23T17:14:56.247" v="23" actId="47"/>
        <pc:sldMkLst>
          <pc:docMk/>
          <pc:sldMk cId="1903223668" sldId="260"/>
        </pc:sldMkLst>
      </pc:sldChg>
      <pc:sldChg chg="del">
        <pc:chgData name="Ursula Kraus" userId="66059ae4ace772fe" providerId="LiveId" clId="{EA79A3AB-9985-4DEF-B825-CB54EB0482C0}" dt="2023-10-23T17:14:57.679" v="24" actId="47"/>
        <pc:sldMkLst>
          <pc:docMk/>
          <pc:sldMk cId="173902768" sldId="261"/>
        </pc:sldMkLst>
      </pc:sldChg>
      <pc:sldChg chg="del">
        <pc:chgData name="Ursula Kraus" userId="66059ae4ace772fe" providerId="LiveId" clId="{EA79A3AB-9985-4DEF-B825-CB54EB0482C0}" dt="2023-10-23T17:14:58.668" v="25" actId="47"/>
        <pc:sldMkLst>
          <pc:docMk/>
          <pc:sldMk cId="479111606" sldId="262"/>
        </pc:sldMkLst>
      </pc:sldChg>
      <pc:sldChg chg="del">
        <pc:chgData name="Ursula Kraus" userId="66059ae4ace772fe" providerId="LiveId" clId="{EA79A3AB-9985-4DEF-B825-CB54EB0482C0}" dt="2023-10-23T17:14:59.855" v="26" actId="47"/>
        <pc:sldMkLst>
          <pc:docMk/>
          <pc:sldMk cId="44628920" sldId="263"/>
        </pc:sldMkLst>
      </pc:sldChg>
      <pc:sldChg chg="modSp add mod">
        <pc:chgData name="Ursula Kraus" userId="66059ae4ace772fe" providerId="LiveId" clId="{EA79A3AB-9985-4DEF-B825-CB54EB0482C0}" dt="2023-10-23T17:14:51.778" v="22" actId="27636"/>
        <pc:sldMkLst>
          <pc:docMk/>
          <pc:sldMk cId="0" sldId="298"/>
        </pc:sldMkLst>
        <pc:spChg chg="mod">
          <ac:chgData name="Ursula Kraus" userId="66059ae4ace772fe" providerId="LiveId" clId="{EA79A3AB-9985-4DEF-B825-CB54EB0482C0}" dt="2023-10-23T17:14:51.778" v="22" actId="27636"/>
          <ac:spMkLst>
            <pc:docMk/>
            <pc:sldMk cId="0" sldId="298"/>
            <ac:spMk id="6" creationId="{00000000-0000-0000-0000-000000000000}"/>
          </ac:spMkLst>
        </pc:spChg>
      </pc:sldChg>
      <pc:sldChg chg="modSp add mod ord">
        <pc:chgData name="Ursula Kraus" userId="66059ae4ace772fe" providerId="LiveId" clId="{EA79A3AB-9985-4DEF-B825-CB54EB0482C0}" dt="2023-10-23T17:11:48.431" v="17"/>
        <pc:sldMkLst>
          <pc:docMk/>
          <pc:sldMk cId="4293537622" sldId="351"/>
        </pc:sldMkLst>
        <pc:spChg chg="mod">
          <ac:chgData name="Ursula Kraus" userId="66059ae4ace772fe" providerId="LiveId" clId="{EA79A3AB-9985-4DEF-B825-CB54EB0482C0}" dt="2023-10-23T17:11:45.485" v="15" actId="27636"/>
          <ac:spMkLst>
            <pc:docMk/>
            <pc:sldMk cId="4293537622" sldId="351"/>
            <ac:spMk id="6" creationId="{00000000-0000-0000-0000-000000000000}"/>
          </ac:spMkLst>
        </pc:spChg>
      </pc:sldChg>
      <pc:sldChg chg="modSp add mod ord">
        <pc:chgData name="Ursula Kraus" userId="66059ae4ace772fe" providerId="LiveId" clId="{EA79A3AB-9985-4DEF-B825-CB54EB0482C0}" dt="2023-10-23T17:10:53.318" v="13"/>
        <pc:sldMkLst>
          <pc:docMk/>
          <pc:sldMk cId="436969454" sldId="358"/>
        </pc:sldMkLst>
        <pc:spChg chg="mod">
          <ac:chgData name="Ursula Kraus" userId="66059ae4ace772fe" providerId="LiveId" clId="{EA79A3AB-9985-4DEF-B825-CB54EB0482C0}" dt="2023-10-23T17:10:51.377" v="11" actId="27636"/>
          <ac:spMkLst>
            <pc:docMk/>
            <pc:sldMk cId="436969454" sldId="358"/>
            <ac:spMk id="6" creationId="{00000000-0000-0000-0000-000000000000}"/>
          </ac:spMkLst>
        </pc:spChg>
      </pc:sldChg>
      <pc:sldChg chg="modSp add mod ord">
        <pc:chgData name="Ursula Kraus" userId="66059ae4ace772fe" providerId="LiveId" clId="{EA79A3AB-9985-4DEF-B825-CB54EB0482C0}" dt="2023-10-23T17:10:27.401" v="9"/>
        <pc:sldMkLst>
          <pc:docMk/>
          <pc:sldMk cId="3884839292" sldId="369"/>
        </pc:sldMkLst>
        <pc:spChg chg="mod">
          <ac:chgData name="Ursula Kraus" userId="66059ae4ace772fe" providerId="LiveId" clId="{EA79A3AB-9985-4DEF-B825-CB54EB0482C0}" dt="2023-10-23T17:10:24.586" v="7" actId="27636"/>
          <ac:spMkLst>
            <pc:docMk/>
            <pc:sldMk cId="3884839292" sldId="369"/>
            <ac:spMk id="6" creationId="{00000000-0000-0000-0000-000000000000}"/>
          </ac:spMkLst>
        </pc:spChg>
      </pc:sldChg>
      <pc:sldChg chg="modSp add mod ord">
        <pc:chgData name="Ursula Kraus" userId="66059ae4ace772fe" providerId="LiveId" clId="{EA79A3AB-9985-4DEF-B825-CB54EB0482C0}" dt="2023-10-23T17:10:02.488" v="5"/>
        <pc:sldMkLst>
          <pc:docMk/>
          <pc:sldMk cId="1377586111" sldId="374"/>
        </pc:sldMkLst>
        <pc:spChg chg="mod">
          <ac:chgData name="Ursula Kraus" userId="66059ae4ace772fe" providerId="LiveId" clId="{EA79A3AB-9985-4DEF-B825-CB54EB0482C0}" dt="2023-10-23T17:09:59.193" v="3" actId="27636"/>
          <ac:spMkLst>
            <pc:docMk/>
            <pc:sldMk cId="1377586111" sldId="374"/>
            <ac:spMk id="6" creationId="{00000000-0000-0000-0000-000000000000}"/>
          </ac:spMkLst>
        </pc:spChg>
      </pc:sldChg>
      <pc:sldChg chg="add ord">
        <pc:chgData name="Ursula Kraus" userId="66059ae4ace772fe" providerId="LiveId" clId="{EA79A3AB-9985-4DEF-B825-CB54EB0482C0}" dt="2023-10-23T17:14:04.638" v="20"/>
        <pc:sldMkLst>
          <pc:docMk/>
          <pc:sldMk cId="2604550634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63CA1-7810-4DB0-8989-C4C905E82469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C115E-3166-4272-900A-AB8696ECB9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36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2D9C2-3198-49AC-9526-809DF1A5E6D7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0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2D9C2-3198-49AC-9526-809DF1A5E6D7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0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>
                <a:cs typeface="Calibri"/>
              </a:rPr>
              <a:t>L++: Donnerstag, 13.15h, Informationen bei Hr. Raab</a:t>
            </a:r>
            <a:endParaRPr lang="de-DE"/>
          </a:p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2D9C2-3198-49AC-9526-809DF1A5E6D7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0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7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2D9C2-3198-49AC-9526-809DF1A5E6D7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0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/>
              <a:t> Problem und Lösung</a:t>
            </a:r>
          </a:p>
          <a:p>
            <a:pPr eaLnBrk="1" hangingPunct="1">
              <a:spcBef>
                <a:spcPct val="0"/>
              </a:spcBef>
            </a:pPr>
            <a:endParaRPr lang="de-DE"/>
          </a:p>
          <a:p>
            <a:pPr eaLnBrk="1" hangingPunct="1">
              <a:spcBef>
                <a:spcPct val="0"/>
              </a:spcBef>
            </a:pPr>
            <a:r>
              <a:rPr lang="de-DE"/>
              <a:t>Zu ersten Bild: hier geht es um die Organisation des Lernens – hier werden die Kinder Methoden lernen; sie sollen erfahren, wie solche Methoden  aussehen, damit Sie unterstützen können. Aber Ziel ist, selbstständiges Lernen. </a:t>
            </a:r>
          </a:p>
          <a:p>
            <a:pPr eaLnBrk="1" hangingPunct="1">
              <a:spcBef>
                <a:spcPct val="0"/>
              </a:spcBef>
            </a:pPr>
            <a:r>
              <a:rPr lang="de-DE"/>
              <a:t>Hilfe zur Selbsthilfe – minimale Hilfestellung und nur, wenn Ihr Kind danach fragt.</a:t>
            </a:r>
          </a:p>
          <a:p>
            <a:pPr eaLnBrk="1" hangingPunct="1">
              <a:spcBef>
                <a:spcPct val="0"/>
              </a:spcBef>
            </a:pPr>
            <a:endParaRPr lang="de-DE"/>
          </a:p>
          <a:p>
            <a:pPr eaLnBrk="1" hangingPunct="1">
              <a:spcBef>
                <a:spcPct val="0"/>
              </a:spcBef>
            </a:pPr>
            <a:r>
              <a:rPr lang="de-DE"/>
              <a:t>Ziel für Lernen lernen: 1. schulischer Erfolg durch richtiges Lernen (Lernmethodik, Lernmanagement)</a:t>
            </a:r>
          </a:p>
          <a:p>
            <a:pPr eaLnBrk="1" hangingPunct="1">
              <a:spcBef>
                <a:spcPct val="0"/>
              </a:spcBef>
            </a:pPr>
            <a:r>
              <a:rPr lang="de-DE"/>
              <a:t>	               2. Stärkung der Konzentration</a:t>
            </a:r>
          </a:p>
          <a:p>
            <a:pPr eaLnBrk="1" hangingPunct="1">
              <a:spcBef>
                <a:spcPct val="0"/>
              </a:spcBef>
            </a:pPr>
            <a:r>
              <a:rPr lang="de-DE"/>
              <a:t>	                3. Bewahrung und Förderung der Motivation</a:t>
            </a:r>
          </a:p>
        </p:txBody>
      </p:sp>
      <p:sp>
        <p:nvSpPr>
          <p:cNvPr id="19459" name="Foliennummernplatzhalter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6EA599B-7CA1-4417-BDBD-8C33E83A2F0C}" type="slidenum">
              <a:rPr lang="de-DE" sz="1200">
                <a:latin typeface="+mn-lt"/>
              </a:rPr>
              <a:pPr algn="r">
                <a:defRPr/>
              </a:pPr>
              <a:t>10</a:t>
            </a:fld>
            <a:endParaRPr lang="de-DE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8BE40-A52B-8CC3-6DFC-5C1D79836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741FB8-C455-6FBB-2C50-32D7C3A68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2C5FC-EC35-F8CD-EB86-9D0F2A2B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EE40A3-B8BB-B0A2-F9C9-B13B95A6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4363DE-367C-2CA1-E69C-7AC2905D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27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FBDC9-E359-BF44-AC8C-D4264E82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BC7065-25A6-BEA4-F3FE-926BF9CB9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4F372B-C0C2-1FEF-F7F1-B4BF7292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E88D01-2576-2512-9C70-C9E6F41E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D99166-873C-2558-FBEF-EF984ED2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2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96C664E-8C21-6624-0130-B46FC628E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EE41D1-2265-8925-EE64-D717B57DE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D77CE3-FFDB-DA36-FB18-C71BEE49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4CDB4A-E81F-0A1A-C41E-B564BEE0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DA650-7528-92D2-77C9-43C094CB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6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6B98C-6A0B-4732-A81A-3F3DE0EFD53E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C2D2-02D9-45DC-B5F1-1803465144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18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4B68-6C92-43E7-A9FE-B17B2B23C569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906D-76D6-4C6F-86B8-E67CDF5CB6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350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F61F-986E-4EBD-B121-9071B2F48B33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DCC86-C9B5-41E3-AA66-51E381032B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93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3CAA-BD1C-44F9-89B4-4783E1CFC538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B82F-398B-469E-9F0B-7571B6590D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313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09DF-420F-4B4C-9DF2-8AAD5BF23922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575A-8D5B-4599-AED5-A77E821DEC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133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8345-E96C-46A6-89B4-3B08460599E9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B406-7191-4853-8458-B189755CE5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85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AAF7A-F8F5-49D6-987A-08D8EA338BCA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1479D-7070-4DF3-8420-718C4C249F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731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1296-72A3-49E9-9E95-7C4593BD2432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2C98-9692-44F4-80A6-F35D978B42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50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20BEFE-4C5D-096C-8EB5-2EC06C48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2BDE36-C742-3925-5B3B-27D4750D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8C208B-0658-85C4-82ED-F3462A9E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1AF0C1-7795-B537-D695-BEB82B4E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330F5A-0E92-C3FF-5354-7530E86D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948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5EF3-713B-42AD-BCAE-E796B08BC1DC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1E99F-945F-46A2-94C1-E5102C13BD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918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95A9A-9B0E-4985-9E94-CA0FACAC3AD6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4AA8-5912-4B5C-909B-831F2D04D9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80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CC82-4E8F-4B04-95D0-BF69677709AF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738E-5FEA-4CD4-9EAB-9E56BA68C7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2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5070E-E2DE-178A-C8B8-A345DD09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F3C0B5-920D-FC66-CD88-3F49022B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2CBB4B-6AA6-78FC-886F-B64A5514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D00B0-AA44-A0CF-D4CE-63911C4C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471117-3EC1-EE59-3C08-B9A7A3D55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B76F6-A694-232F-FA7F-A7FCCF55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094B59-721B-63CA-0FAC-6F32B5613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CF5692-0FD2-51E5-DFE7-F024B3C0B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4B1ABD-B9D8-D66F-79D3-731E3EDF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71AA27-7391-1E63-1C21-0D80968A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7FE006-7165-AC04-EDBA-0484481F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00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E2A11-8ABB-E85B-D7DB-6F8E271B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C16EC6-38CD-05DE-35AA-3024459D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95D053-067E-DA48-F068-B690FC159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538B09-C340-A1E8-9506-6D2074B78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B2C788-9E66-8151-B7C3-9CC64DE65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C4D401-2D49-965F-8AC6-19E97EA1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CAAF1FE-06CA-4302-6702-340E6A2F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561D442-6AE1-3088-819D-63979404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62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BC705-20DF-2442-52BD-9211E1DC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C635BC-5B6C-898E-F058-6BA9D236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2B60C7-D3A9-72F9-A325-BD1921F6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58881F-B153-EE0D-7A9A-DEEBF3BF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49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70C15B-085A-5C82-A122-A94DB9BB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2C3F47-D794-B929-F34B-621097F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DE01BD-71A8-9BE2-ACC9-6A57B1A6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77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B1394-B75C-5098-FF17-9A6BE9ED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75E254-1FB3-AFEE-5D44-5C88DADD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640033-03E5-5603-8FD1-C29414FCB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2C3A0F-B6DB-F19E-3720-3B0E8539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E1E70E-8384-97D7-DD92-C140E492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20F999-DF21-D6B2-02B3-19F294AF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44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7F355-DDB1-3F51-DA3B-F9E5632F6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FA539B-4B3A-7371-BC09-D7675F33E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15F9B3-2B71-A675-3433-51E2167ED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8DC828-C727-9641-9B5A-D6DD8680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5BED60-00EA-932F-058B-C4F7E0CB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E703F9-BD25-92A7-B633-1D2CEFC5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2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DAD86DA-524B-0B2E-6D6A-1DFC1CF9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78F852-5C54-7126-19C3-107F090A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DBBFC5-7C19-E5FC-234E-45103E02A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D7D4-3521-44F4-91BE-33D19E1D7C94}" type="datetimeFigureOut">
              <a:rPr lang="de-DE" smtClean="0"/>
              <a:t>23.10.2023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79FBF4-74D0-CC53-45A7-C5123C8CA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0C7B6-EC77-94E5-6162-ADDA8B639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CD93-01E4-45BC-9318-271199E02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2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584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78C632-B8D0-4B6B-BD83-4C964C9E74CE}" type="datetimeFigureOut">
              <a:rPr lang="de-DE"/>
              <a:pPr>
                <a:defRPr/>
              </a:pPr>
              <a:t>23.10.2023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1400E-68CA-46A7-B456-0E28B78131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57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1524000" y="333375"/>
            <a:ext cx="9144000" cy="15113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4212" name="Rectangle 4"/>
          <p:cNvSpPr>
            <a:spLocks noGrp="1"/>
          </p:cNvSpPr>
          <p:nvPr>
            <p:ph type="ctrTitle"/>
          </p:nvPr>
        </p:nvSpPr>
        <p:spPr>
          <a:xfrm>
            <a:off x="2209800" y="590551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de-DE" sz="4000" b="1">
                <a:solidFill>
                  <a:schemeClr val="hlink"/>
                </a:solidFill>
              </a:rPr>
              <a:t>LERNEN LERNEN</a:t>
            </a:r>
            <a:r>
              <a:rPr lang="de-DE" sz="2900" b="1">
                <a:solidFill>
                  <a:schemeClr val="hlink"/>
                </a:solidFill>
              </a:rPr>
              <a:t> </a:t>
            </a:r>
            <a:br>
              <a:rPr lang="de-DE" sz="3300" b="1" u="sng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800"/>
              <a:t>Informationen  zum Lernen am Gymnasium</a:t>
            </a:r>
          </a:p>
        </p:txBody>
      </p:sp>
      <p:pic>
        <p:nvPicPr>
          <p:cNvPr id="15365" name="Grafik 8" descr="Scharrer"/>
          <p:cNvPicPr>
            <a:picLocks noChangeAspect="1" noChangeArrowheads="1"/>
          </p:cNvPicPr>
          <p:nvPr/>
        </p:nvPicPr>
        <p:blipFill>
          <a:blip r:embed="rId2">
            <a:lum bright="38000" contrast="16000"/>
          </a:blip>
          <a:srcRect l="18948" t="21167" r="23158" b="19051"/>
          <a:stretch>
            <a:fillRect/>
          </a:stretch>
        </p:blipFill>
        <p:spPr bwMode="auto">
          <a:xfrm rot="-712245">
            <a:off x="9259889" y="301626"/>
            <a:ext cx="960437" cy="1000125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33B0258-FF20-E75C-5367-F805442491BF}"/>
              </a:ext>
            </a:extLst>
          </p:cNvPr>
          <p:cNvSpPr txBox="1"/>
          <p:nvPr/>
        </p:nvSpPr>
        <p:spPr>
          <a:xfrm>
            <a:off x="2209800" y="2600543"/>
            <a:ext cx="60976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latin typeface="Calibri" pitchFamily="34" charset="0"/>
              </a:rPr>
              <a:t>Vortrag: „Motiviert und erfolgreich – Lernen in der Unterstufe“</a:t>
            </a:r>
            <a:r>
              <a:rPr lang="de-DE" sz="1600" dirty="0">
                <a:latin typeface="Calibri" pitchFamily="34" charset="0"/>
              </a:rPr>
              <a:t>		                 	</a:t>
            </a:r>
          </a:p>
          <a:p>
            <a:endParaRPr lang="de-DE" sz="1600" u="sng" dirty="0">
              <a:latin typeface="Calibri" pitchFamily="34" charset="0"/>
            </a:endParaRPr>
          </a:p>
          <a:p>
            <a:r>
              <a:rPr lang="de-DE" sz="1600" b="1" dirty="0">
                <a:latin typeface="Calibri" pitchFamily="34" charset="0"/>
              </a:rPr>
              <a:t>Lernen in den Kernfächern</a:t>
            </a:r>
            <a:r>
              <a:rPr lang="de-DE" sz="1600" dirty="0">
                <a:latin typeface="Calibri" pitchFamily="34" charset="0"/>
              </a:rPr>
              <a:t> </a:t>
            </a:r>
          </a:p>
          <a:p>
            <a:r>
              <a:rPr lang="de-DE" sz="1600" dirty="0">
                <a:latin typeface="Calibri" pitchFamily="34" charset="0"/>
              </a:rPr>
              <a:t>	Englisch</a:t>
            </a:r>
          </a:p>
          <a:p>
            <a:r>
              <a:rPr lang="de-DE" sz="1600" dirty="0">
                <a:latin typeface="Calibri" pitchFamily="34" charset="0"/>
              </a:rPr>
              <a:t>	Mathematik</a:t>
            </a:r>
            <a:endParaRPr lang="de-DE" sz="1600" u="sng" dirty="0">
              <a:latin typeface="Calibri" pitchFamily="34" charset="0"/>
            </a:endParaRPr>
          </a:p>
          <a:p>
            <a:r>
              <a:rPr lang="de-DE" sz="1600" dirty="0">
                <a:latin typeface="Calibri" pitchFamily="34" charset="0"/>
              </a:rPr>
              <a:t>	Deutsch </a:t>
            </a:r>
          </a:p>
          <a:p>
            <a:endParaRPr lang="de-DE" sz="1600" dirty="0">
              <a:latin typeface="Calibri" pitchFamily="34" charset="0"/>
            </a:endParaRPr>
          </a:p>
          <a:p>
            <a:r>
              <a:rPr lang="de-DE" sz="1600" b="1" dirty="0">
                <a:latin typeface="Calibri" pitchFamily="34" charset="0"/>
              </a:rPr>
              <a:t>Förder- und Beratungsangebote der Schule</a:t>
            </a:r>
            <a:endParaRPr lang="de-DE" sz="1600" dirty="0">
              <a:latin typeface="Calibri" pitchFamily="34" charset="0"/>
            </a:endParaRPr>
          </a:p>
          <a:p>
            <a:pPr marL="800100" lvl="1" indent="-342900"/>
            <a:endParaRPr lang="de-DE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61950"/>
            <a:ext cx="9144000" cy="749300"/>
          </a:xfrm>
          <a:solidFill>
            <a:srgbClr val="EAEAEA"/>
          </a:solidFill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de-DE" sz="2800" b="1" cap="small" spc="600" dirty="0">
                <a:solidFill>
                  <a:schemeClr val="hlink"/>
                </a:solidFill>
              </a:rPr>
              <a:t>Lernen </a:t>
            </a:r>
            <a:r>
              <a:rPr lang="de-DE" sz="2800" b="1" cap="small" spc="600" dirty="0" err="1">
                <a:solidFill>
                  <a:schemeClr val="hlink"/>
                </a:solidFill>
              </a:rPr>
              <a:t>lernen</a:t>
            </a:r>
            <a:r>
              <a:rPr lang="de-DE" sz="2800" b="1" spc="600" dirty="0">
                <a:solidFill>
                  <a:schemeClr val="hlink"/>
                </a:solidFill>
              </a:rPr>
              <a:t> </a:t>
            </a:r>
            <a:br>
              <a:rPr lang="de-DE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1800" dirty="0"/>
              <a:t>Informationen  zum Lernen am Gymnasium und Tipps für Eltern</a:t>
            </a:r>
          </a:p>
        </p:txBody>
      </p:sp>
      <p:sp>
        <p:nvSpPr>
          <p:cNvPr id="32770" name="Rectangle 71"/>
          <p:cNvSpPr>
            <a:spLocks noChangeArrowheads="1"/>
          </p:cNvSpPr>
          <p:nvPr/>
        </p:nvSpPr>
        <p:spPr bwMode="auto">
          <a:xfrm>
            <a:off x="1524000" y="6092825"/>
            <a:ext cx="9144000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 sz="20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pic>
        <p:nvPicPr>
          <p:cNvPr id="32772" name="Picture 1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1250950"/>
            <a:ext cx="763905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708" name="Rectangle 1572"/>
          <p:cNvSpPr>
            <a:spLocks noChangeArrowheads="1"/>
          </p:cNvSpPr>
          <p:nvPr/>
        </p:nvSpPr>
        <p:spPr bwMode="auto">
          <a:xfrm>
            <a:off x="2927351" y="1700214"/>
            <a:ext cx="5040313" cy="10810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/>
              <a:t>S C H U L E</a:t>
            </a:r>
          </a:p>
        </p:txBody>
      </p:sp>
      <p:sp>
        <p:nvSpPr>
          <p:cNvPr id="92709" name="Rectangle 1573"/>
          <p:cNvSpPr>
            <a:spLocks noChangeArrowheads="1"/>
          </p:cNvSpPr>
          <p:nvPr/>
        </p:nvSpPr>
        <p:spPr bwMode="auto">
          <a:xfrm>
            <a:off x="2927351" y="3068638"/>
            <a:ext cx="5040313" cy="8636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1">
                <a:solidFill>
                  <a:srgbClr val="FF0000"/>
                </a:solidFill>
              </a:rPr>
              <a:t>A R B E I T S Z E I T</a:t>
            </a:r>
          </a:p>
        </p:txBody>
      </p:sp>
      <p:sp>
        <p:nvSpPr>
          <p:cNvPr id="92710" name="Rectangle 1574"/>
          <p:cNvSpPr>
            <a:spLocks noChangeArrowheads="1"/>
          </p:cNvSpPr>
          <p:nvPr/>
        </p:nvSpPr>
        <p:spPr bwMode="auto">
          <a:xfrm>
            <a:off x="2927351" y="4005573"/>
            <a:ext cx="5040313" cy="863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b="1" dirty="0">
              <a:solidFill>
                <a:schemeClr val="hlink"/>
              </a:solidFill>
            </a:endParaRPr>
          </a:p>
          <a:p>
            <a:pPr algn="ctr"/>
            <a:r>
              <a:rPr lang="de-DE" sz="2400" b="1" dirty="0">
                <a:solidFill>
                  <a:schemeClr val="hlink"/>
                </a:solidFill>
              </a:rPr>
              <a:t>F R E I Z E I T</a:t>
            </a:r>
            <a:r>
              <a:rPr lang="de-DE" sz="2400" b="1" spc="120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de-DE" sz="2400" b="1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92711" name="Rectangle 1575"/>
          <p:cNvSpPr>
            <a:spLocks noChangeArrowheads="1"/>
          </p:cNvSpPr>
          <p:nvPr/>
        </p:nvSpPr>
        <p:spPr bwMode="auto">
          <a:xfrm>
            <a:off x="8112126" y="3068639"/>
            <a:ext cx="720725" cy="1006475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rgbClr val="008000"/>
                </a:solidFill>
              </a:rPr>
              <a:t>Pflicht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71AF7F-665A-44E1-AFA6-F2391C756564}"/>
              </a:ext>
            </a:extLst>
          </p:cNvPr>
          <p:cNvSpPr txBox="1"/>
          <p:nvPr/>
        </p:nvSpPr>
        <p:spPr>
          <a:xfrm>
            <a:off x="8976320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Rectangle 1574">
            <a:extLst>
              <a:ext uri="{FF2B5EF4-FFF2-40B4-BE49-F238E27FC236}">
                <a16:creationId xmlns:a16="http://schemas.microsoft.com/office/drawing/2014/main" id="{4598367C-00C0-4B62-BBBE-E69F75EE6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4941888"/>
            <a:ext cx="5040313" cy="665163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2400" b="1" dirty="0">
              <a:solidFill>
                <a:srgbClr val="FFC000"/>
              </a:solidFill>
            </a:endParaRPr>
          </a:p>
          <a:p>
            <a:pPr algn="ctr"/>
            <a:r>
              <a:rPr lang="de-DE" sz="2400" b="1" dirty="0">
                <a:solidFill>
                  <a:srgbClr val="FFC000"/>
                </a:solidFill>
              </a:rPr>
              <a:t>M E D I E N Z E I T</a:t>
            </a:r>
            <a:r>
              <a:rPr lang="de-DE" sz="2400" b="1" spc="120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de-DE" sz="2400" b="1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08" grpId="0" animBg="1"/>
      <p:bldP spid="92709" grpId="0" animBg="1"/>
      <p:bldP spid="92710" grpId="0" animBg="1"/>
      <p:bldP spid="927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D854B84-0E93-C340-D5DF-01B24431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2" y="342632"/>
            <a:ext cx="11248095" cy="61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D657CE-AC1A-F064-3FB9-301E1FF44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7" y="395977"/>
            <a:ext cx="11133785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EB6D7F-AA51-7CEC-AD93-6374B7170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8" y="415029"/>
            <a:ext cx="11110923" cy="60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6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hteck 4"/>
          <p:cNvSpPr>
            <a:spLocks noChangeArrowheads="1"/>
          </p:cNvSpPr>
          <p:nvPr/>
        </p:nvSpPr>
        <p:spPr bwMode="auto">
          <a:xfrm>
            <a:off x="2524125" y="1285876"/>
            <a:ext cx="7715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u="sng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61950"/>
            <a:ext cx="9144000" cy="749300"/>
          </a:xfrm>
          <a:solidFill>
            <a:srgbClr val="EAEAEA"/>
          </a:solidFill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de-DE" sz="2800" b="1" cap="small" spc="600">
                <a:solidFill>
                  <a:schemeClr val="hlink"/>
                </a:solidFill>
              </a:rPr>
              <a:t>Lernen </a:t>
            </a:r>
            <a:r>
              <a:rPr lang="de-DE" sz="2800" b="1" cap="small" spc="600" err="1">
                <a:solidFill>
                  <a:schemeClr val="hlink"/>
                </a:solidFill>
              </a:rPr>
              <a:t>lernen</a:t>
            </a:r>
            <a:r>
              <a:rPr lang="de-DE" sz="2800" b="1" spc="600">
                <a:solidFill>
                  <a:schemeClr val="hlink"/>
                </a:solidFill>
              </a:rPr>
              <a:t> </a:t>
            </a:r>
            <a:br>
              <a:rPr lang="de-DE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1800"/>
              <a:t>Informationen  zum Lernen am Gymnasium und Tipps für Eltern</a:t>
            </a:r>
          </a:p>
        </p:txBody>
      </p:sp>
      <p:sp>
        <p:nvSpPr>
          <p:cNvPr id="26627" name="Rectangle 71"/>
          <p:cNvSpPr>
            <a:spLocks noChangeArrowheads="1"/>
          </p:cNvSpPr>
          <p:nvPr/>
        </p:nvSpPr>
        <p:spPr bwMode="auto">
          <a:xfrm>
            <a:off x="1524000" y="6072188"/>
            <a:ext cx="9144000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>
              <a:defRPr/>
            </a:pPr>
            <a:r>
              <a:rPr lang="de-DE" sz="900" dirty="0">
                <a:latin typeface="Roboto"/>
                <a:cs typeface="Arial"/>
              </a:rPr>
              <a:t>          Bildquelle: https://cdn.pixabay.com/photo/2012/04/24/21/23/bird-40911__340</a:t>
            </a:r>
            <a:r>
              <a:rPr lang="de-DE" sz="900" dirty="0">
                <a:solidFill>
                  <a:srgbClr val="0000FF"/>
                </a:solidFill>
                <a:latin typeface="Roboto"/>
                <a:cs typeface="Arial"/>
              </a:rPr>
              <a:t>.</a:t>
            </a:r>
            <a:r>
              <a:rPr lang="de-DE" sz="900" dirty="0">
                <a:latin typeface="Roboto"/>
                <a:cs typeface="Arial"/>
              </a:rPr>
              <a:t>png</a:t>
            </a:r>
            <a:r>
              <a:rPr lang="de-DE" sz="900" u="sng" dirty="0">
                <a:latin typeface="Roboto"/>
                <a:cs typeface="Arial"/>
              </a:rPr>
              <a:t> </a:t>
            </a:r>
            <a:r>
              <a:rPr lang="de-DE" sz="900" dirty="0">
                <a:latin typeface="Roboto"/>
                <a:cs typeface="Arial"/>
              </a:rPr>
              <a:t>(zuletzt geöffnet: 16.10.2022)                                              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517370-2502-44E0-998E-FCD321316622}"/>
              </a:ext>
            </a:extLst>
          </p:cNvPr>
          <p:cNvSpPr txBox="1"/>
          <p:nvPr/>
        </p:nvSpPr>
        <p:spPr>
          <a:xfrm>
            <a:off x="1919537" y="3111329"/>
            <a:ext cx="817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323232"/>
              </a:solidFill>
              <a:latin typeface="Calibri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DBE8FF-8D59-4F42-A314-076448487800}"/>
              </a:ext>
            </a:extLst>
          </p:cNvPr>
          <p:cNvSpPr txBox="1"/>
          <p:nvPr/>
        </p:nvSpPr>
        <p:spPr>
          <a:xfrm>
            <a:off x="1952625" y="1473199"/>
            <a:ext cx="82867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de-DE" b="1">
                <a:latin typeface="Arial"/>
                <a:cs typeface="Arial"/>
              </a:rPr>
              <a:t>Lernen im Fach Englisch: Erwerb unterschiedlicher Kompetenzen</a:t>
            </a:r>
            <a:endParaRPr lang="de-DE" sz="2000" b="1"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8E6F78-A23B-46DA-96DE-A5CD6150FE60}"/>
              </a:ext>
            </a:extLst>
          </p:cNvPr>
          <p:cNvSpPr txBox="1"/>
          <p:nvPr/>
        </p:nvSpPr>
        <p:spPr>
          <a:xfrm>
            <a:off x="1952626" y="2051697"/>
            <a:ext cx="8295893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de-DE" dirty="0"/>
          </a:p>
          <a:p>
            <a:pPr>
              <a:defRPr/>
            </a:pPr>
            <a:r>
              <a:rPr lang="de-DE" sz="2400" b="1" dirty="0">
                <a:solidFill>
                  <a:srgbClr val="0070C0"/>
                </a:solidFill>
                <a:latin typeface="Arial"/>
                <a:cs typeface="Arial"/>
              </a:rPr>
              <a:t>Kommunikative Kompetenzen</a:t>
            </a:r>
            <a:endParaRPr lang="de-DE" sz="24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de-DE" sz="2000" b="1" dirty="0">
              <a:latin typeface="Arial"/>
              <a:cs typeface="Arial"/>
            </a:endParaRPr>
          </a:p>
          <a:p>
            <a:pPr>
              <a:defRPr/>
            </a:pPr>
            <a:r>
              <a:rPr lang="de-DE" sz="2000" b="1" u="sng" dirty="0">
                <a:latin typeface="Arial"/>
                <a:cs typeface="Arial"/>
              </a:rPr>
              <a:t>1. Kommunikative Fertigkeiten</a:t>
            </a:r>
            <a:endParaRPr lang="de-DE" b="1" dirty="0">
              <a:latin typeface="Arial"/>
              <a:cs typeface="Arial"/>
            </a:endParaRPr>
          </a:p>
          <a:p>
            <a:pPr>
              <a:defRPr/>
            </a:pPr>
            <a:endParaRPr lang="de-DE" sz="2000" b="1" u="sng" dirty="0">
              <a:latin typeface="Arial"/>
              <a:cs typeface="Arial"/>
            </a:endParaRPr>
          </a:p>
          <a:p>
            <a:pPr>
              <a:defRPr/>
            </a:pPr>
            <a:r>
              <a:rPr lang="de-DE" sz="2000" b="1" dirty="0">
                <a:latin typeface="Arial"/>
                <a:cs typeface="Arial"/>
              </a:rPr>
              <a:t>    Hör- und Hörsehverstehen, Leseverstehen, Sprechen,</a:t>
            </a:r>
            <a:endParaRPr lang="de-DE" sz="2000" b="1" dirty="0"/>
          </a:p>
          <a:p>
            <a:pPr>
              <a:defRPr/>
            </a:pPr>
            <a:r>
              <a:rPr lang="de-DE" sz="2000" b="1" dirty="0">
                <a:latin typeface="Arial"/>
                <a:cs typeface="Arial"/>
              </a:rPr>
              <a:t>    Schreiben und Sprachmittlung</a:t>
            </a:r>
            <a:endParaRPr lang="de-DE" dirty="0"/>
          </a:p>
          <a:p>
            <a:pPr>
              <a:defRPr/>
            </a:pPr>
            <a:endParaRPr lang="de-DE" sz="2000" b="1" dirty="0"/>
          </a:p>
          <a:p>
            <a:pPr>
              <a:defRPr/>
            </a:pPr>
            <a:endParaRPr lang="de-DE" sz="800" b="1" dirty="0">
              <a:latin typeface="Arial"/>
              <a:cs typeface="Arial"/>
            </a:endParaRPr>
          </a:p>
          <a:p>
            <a:pPr>
              <a:defRPr/>
            </a:pPr>
            <a:r>
              <a:rPr lang="de-DE" sz="2000" b="1" u="sng" dirty="0">
                <a:latin typeface="Arial"/>
                <a:cs typeface="Arial"/>
              </a:rPr>
              <a:t>2. Verfügen über sprachliche Mittel</a:t>
            </a:r>
            <a:endParaRPr lang="de-DE" sz="2000" b="1" u="sng" dirty="0"/>
          </a:p>
          <a:p>
            <a:pPr>
              <a:defRPr/>
            </a:pPr>
            <a:endParaRPr lang="de-DE" sz="2000" b="1" dirty="0">
              <a:latin typeface="Arial"/>
              <a:cs typeface="Arial"/>
            </a:endParaRPr>
          </a:p>
          <a:p>
            <a:pPr>
              <a:defRPr/>
            </a:pPr>
            <a:r>
              <a:rPr lang="de-DE" sz="2000" b="1" dirty="0">
                <a:latin typeface="Arial"/>
                <a:cs typeface="Arial"/>
              </a:rPr>
              <a:t>Wortschatz, Grammatik, Aussprache und Intonation</a:t>
            </a:r>
            <a:endParaRPr lang="de-DE" sz="2000" b="1" dirty="0"/>
          </a:p>
        </p:txBody>
      </p:sp>
      <p:pic>
        <p:nvPicPr>
          <p:cNvPr id="5" name="Grafik 4" descr="Ein Bild, das Text, ClipArt enthält.&#10;&#10;Beschreibung automatisch generiert.">
            <a:extLst>
              <a:ext uri="{FF2B5EF4-FFF2-40B4-BE49-F238E27FC236}">
                <a16:creationId xmlns:a16="http://schemas.microsoft.com/office/drawing/2014/main" id="{65FFF53A-1ADD-2962-AB16-4A59BD0F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306" y="2171270"/>
            <a:ext cx="1695594" cy="12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6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hteck 4"/>
          <p:cNvSpPr>
            <a:spLocks noChangeArrowheads="1"/>
          </p:cNvSpPr>
          <p:nvPr/>
        </p:nvSpPr>
        <p:spPr bwMode="auto">
          <a:xfrm>
            <a:off x="2524125" y="1285876"/>
            <a:ext cx="7715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u="sng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61950"/>
            <a:ext cx="9144000" cy="749300"/>
          </a:xfrm>
          <a:solidFill>
            <a:srgbClr val="EAEAEA"/>
          </a:solidFill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de-DE" sz="2800" b="1" cap="small" spc="600">
                <a:solidFill>
                  <a:schemeClr val="hlink"/>
                </a:solidFill>
              </a:rPr>
              <a:t>Lernen </a:t>
            </a:r>
            <a:r>
              <a:rPr lang="de-DE" sz="2800" b="1" cap="small" spc="600" err="1">
                <a:solidFill>
                  <a:schemeClr val="hlink"/>
                </a:solidFill>
              </a:rPr>
              <a:t>lernen</a:t>
            </a:r>
            <a:r>
              <a:rPr lang="de-DE" sz="2800" b="1" spc="600">
                <a:solidFill>
                  <a:schemeClr val="hlink"/>
                </a:solidFill>
              </a:rPr>
              <a:t> </a:t>
            </a:r>
            <a:br>
              <a:rPr lang="de-DE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1800"/>
              <a:t>Informationen  zum Lernen am Gymnasium und Tipps für Eltern</a:t>
            </a:r>
          </a:p>
        </p:txBody>
      </p:sp>
      <p:sp>
        <p:nvSpPr>
          <p:cNvPr id="26627" name="Rectangle 71"/>
          <p:cNvSpPr>
            <a:spLocks noChangeArrowheads="1"/>
          </p:cNvSpPr>
          <p:nvPr/>
        </p:nvSpPr>
        <p:spPr bwMode="auto">
          <a:xfrm>
            <a:off x="1524000" y="6072188"/>
            <a:ext cx="9144000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>
              <a:defRPr/>
            </a:pPr>
            <a:r>
              <a:rPr lang="de-DE" sz="900" dirty="0">
                <a:latin typeface="Roboto"/>
                <a:cs typeface="Arial"/>
              </a:rPr>
              <a:t>          Bildquelle: https://www.pinterest.de/pin</a:t>
            </a:r>
            <a:r>
              <a:rPr lang="de-DE" sz="900" dirty="0">
                <a:solidFill>
                  <a:srgbClr val="0000FF"/>
                </a:solidFill>
                <a:latin typeface="Roboto"/>
                <a:cs typeface="Arial"/>
              </a:rPr>
              <a:t>/</a:t>
            </a:r>
            <a:r>
              <a:rPr lang="de-DE" sz="900" dirty="0">
                <a:latin typeface="Roboto"/>
                <a:cs typeface="Arial"/>
              </a:rPr>
              <a:t>60306082480128205 (zuletzt geöffnet: 16.10.2022)                                                                                                                                           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517370-2502-44E0-998E-FCD321316622}"/>
              </a:ext>
            </a:extLst>
          </p:cNvPr>
          <p:cNvSpPr txBox="1"/>
          <p:nvPr/>
        </p:nvSpPr>
        <p:spPr>
          <a:xfrm>
            <a:off x="1919537" y="3111329"/>
            <a:ext cx="817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323232"/>
              </a:solidFill>
              <a:latin typeface="Calibri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DBE8FF-8D59-4F42-A314-076448487800}"/>
              </a:ext>
            </a:extLst>
          </p:cNvPr>
          <p:cNvSpPr txBox="1"/>
          <p:nvPr/>
        </p:nvSpPr>
        <p:spPr>
          <a:xfrm>
            <a:off x="1952625" y="1473199"/>
            <a:ext cx="82867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de-DE" b="1">
                <a:latin typeface="Arial"/>
                <a:cs typeface="Arial"/>
              </a:rPr>
              <a:t>Lernen im Fach Englisch: Erwerb unterschiedlicher Kompetenzen</a:t>
            </a:r>
            <a:endParaRPr lang="de-DE" sz="2000" b="1"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8E6F78-A23B-46DA-96DE-A5CD6150FE60}"/>
              </a:ext>
            </a:extLst>
          </p:cNvPr>
          <p:cNvSpPr txBox="1"/>
          <p:nvPr/>
        </p:nvSpPr>
        <p:spPr>
          <a:xfrm>
            <a:off x="1952626" y="2051696"/>
            <a:ext cx="8295893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de-DE" sz="2400" b="1" u="sng" dirty="0">
                <a:latin typeface="Arial"/>
                <a:cs typeface="Arial"/>
              </a:rPr>
              <a:t>Tipps:</a:t>
            </a:r>
            <a:endParaRPr lang="de-DE" sz="2400" b="1" u="sng" dirty="0"/>
          </a:p>
          <a:p>
            <a:pPr>
              <a:defRPr/>
            </a:pPr>
            <a:endParaRPr lang="de-DE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de-DE" sz="2000" b="1" dirty="0">
                <a:latin typeface="Arial"/>
                <a:cs typeface="Arial"/>
              </a:rPr>
              <a:t>Vokabeln lernen/ wiederholen: mündlich, schriftlich</a:t>
            </a:r>
            <a:endParaRPr lang="de-DE" sz="2000" b="1" dirty="0"/>
          </a:p>
          <a:p>
            <a:pPr>
              <a:defRPr/>
            </a:pPr>
            <a:endParaRPr lang="de-DE" sz="14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de-DE" sz="2000" b="1" dirty="0">
                <a:latin typeface="Arial"/>
                <a:cs typeface="Arial"/>
              </a:rPr>
              <a:t>Grammatikregeln </a:t>
            </a:r>
            <a:r>
              <a:rPr lang="de-DE" sz="2000" b="1" dirty="0">
                <a:latin typeface="Arial"/>
                <a:cs typeface="Arial"/>
                <a:sym typeface="Wingdings 3" panose="05040102010807070707" pitchFamily="18" charset="2"/>
              </a:rPr>
              <a:t> Beispielsätze</a:t>
            </a:r>
            <a:r>
              <a:rPr lang="de-DE" sz="2000" b="1" dirty="0">
                <a:latin typeface="Arial"/>
                <a:cs typeface="Arial"/>
              </a:rPr>
              <a:t>      </a:t>
            </a:r>
            <a:endParaRPr lang="de-DE" sz="2000" b="1" dirty="0"/>
          </a:p>
          <a:p>
            <a:pPr>
              <a:defRPr/>
            </a:pPr>
            <a:endParaRPr lang="de-DE" sz="14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de-DE" sz="2000" b="1" dirty="0">
                <a:latin typeface="Arial"/>
                <a:cs typeface="Arial"/>
              </a:rPr>
              <a:t>Übungen noch einmal machen: mündlich, schriftlich</a:t>
            </a:r>
          </a:p>
          <a:p>
            <a:pPr>
              <a:defRPr/>
            </a:pPr>
            <a:endParaRPr lang="de-DE" sz="1400" b="1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de-DE" sz="2000" b="1" dirty="0">
                <a:latin typeface="Arial"/>
                <a:cs typeface="Arial"/>
              </a:rPr>
              <a:t>Schulbuchtexte noch einmal anhören, laut lesen, fehlerfrei abschreiben oder zusammenfassen</a:t>
            </a:r>
            <a:endParaRPr lang="de-DE" dirty="0"/>
          </a:p>
          <a:p>
            <a:pPr>
              <a:defRPr/>
            </a:pPr>
            <a:endParaRPr lang="de-DE" sz="1400" b="1" dirty="0">
              <a:latin typeface="Arial"/>
              <a:cs typeface="Arial"/>
            </a:endParaRPr>
          </a:p>
          <a:p>
            <a:pPr marL="342900" indent="-342900">
              <a:buFont typeface="Arial,Sans-Serif"/>
              <a:buChar char="•"/>
              <a:defRPr/>
            </a:pPr>
            <a:r>
              <a:rPr lang="de-DE" sz="2000" b="1" dirty="0">
                <a:latin typeface="Arial"/>
                <a:cs typeface="Arial"/>
              </a:rPr>
              <a:t>Übungen in Zusatzmaterialien (z. B. Klett Trainingsbuch für Schulaufgaben) bearbeiten</a:t>
            </a:r>
            <a:endParaRPr lang="de-DE" sz="2000" dirty="0">
              <a:latin typeface="Arial"/>
              <a:cs typeface="Arial"/>
            </a:endParaRPr>
          </a:p>
        </p:txBody>
      </p:sp>
      <p:pic>
        <p:nvPicPr>
          <p:cNvPr id="3" name="Grafik 4" descr="Ein Bild, das ClipArt enthält.&#10;&#10;Beschreibung automatisch generiert.">
            <a:extLst>
              <a:ext uri="{FF2B5EF4-FFF2-40B4-BE49-F238E27FC236}">
                <a16:creationId xmlns:a16="http://schemas.microsoft.com/office/drawing/2014/main" id="{9DB9F0BD-53C2-E6E7-048F-25344BA2B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551" y="2568350"/>
            <a:ext cx="1197785" cy="15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392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hteck 4"/>
          <p:cNvSpPr>
            <a:spLocks noChangeArrowheads="1"/>
          </p:cNvSpPr>
          <p:nvPr/>
        </p:nvSpPr>
        <p:spPr bwMode="auto">
          <a:xfrm>
            <a:off x="2524125" y="1285876"/>
            <a:ext cx="7715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u="sng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61950"/>
            <a:ext cx="9144000" cy="749300"/>
          </a:xfrm>
          <a:solidFill>
            <a:srgbClr val="EAEAEA"/>
          </a:solidFill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de-DE" sz="2800" b="1" cap="small" spc="600">
                <a:solidFill>
                  <a:schemeClr val="hlink"/>
                </a:solidFill>
              </a:rPr>
              <a:t>Lernen </a:t>
            </a:r>
            <a:r>
              <a:rPr lang="de-DE" sz="2800" b="1" cap="small" spc="600" err="1">
                <a:solidFill>
                  <a:schemeClr val="hlink"/>
                </a:solidFill>
              </a:rPr>
              <a:t>lernen</a:t>
            </a:r>
            <a:r>
              <a:rPr lang="de-DE" sz="2800" b="1" spc="600">
                <a:solidFill>
                  <a:schemeClr val="hlink"/>
                </a:solidFill>
              </a:rPr>
              <a:t> </a:t>
            </a:r>
            <a:br>
              <a:rPr lang="de-DE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1800"/>
              <a:t>Informationen  zum Lernen am Gymnasium und Tipps für Eltern</a:t>
            </a:r>
          </a:p>
        </p:txBody>
      </p:sp>
      <p:sp>
        <p:nvSpPr>
          <p:cNvPr id="26627" name="Rectangle 71"/>
          <p:cNvSpPr>
            <a:spLocks noChangeArrowheads="1"/>
          </p:cNvSpPr>
          <p:nvPr/>
        </p:nvSpPr>
        <p:spPr bwMode="auto">
          <a:xfrm>
            <a:off x="1524000" y="6072188"/>
            <a:ext cx="9144000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2828AB"/>
                </a:solidFill>
                <a:latin typeface="Roboto"/>
                <a:cs typeface="Arial"/>
              </a:rPr>
              <a:t>Ferdinand Glaßl / JSG Nürnberg</a:t>
            </a:r>
            <a:endParaRPr lang="de-DE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517370-2502-44E0-998E-FCD321316622}"/>
              </a:ext>
            </a:extLst>
          </p:cNvPr>
          <p:cNvSpPr txBox="1"/>
          <p:nvPr/>
        </p:nvSpPr>
        <p:spPr>
          <a:xfrm>
            <a:off x="1919537" y="3111329"/>
            <a:ext cx="817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323232"/>
              </a:solidFill>
              <a:latin typeface="Calibri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DBE8FF-8D59-4F42-A314-076448487800}"/>
              </a:ext>
            </a:extLst>
          </p:cNvPr>
          <p:cNvSpPr txBox="1"/>
          <p:nvPr/>
        </p:nvSpPr>
        <p:spPr>
          <a:xfrm>
            <a:off x="1952625" y="1473199"/>
            <a:ext cx="82867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>
                <a:solidFill>
                  <a:prstClr val="black"/>
                </a:solidFill>
                <a:latin typeface="Arial"/>
                <a:cs typeface="Arial"/>
              </a:rPr>
              <a:t>Lernen im Fach Mathematik: Besonderheiten am JSG</a:t>
            </a:r>
            <a:endParaRPr lang="de-DE" sz="2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8E6F78-A23B-46DA-96DE-A5CD6150FE60}"/>
              </a:ext>
            </a:extLst>
          </p:cNvPr>
          <p:cNvSpPr txBox="1"/>
          <p:nvPr/>
        </p:nvSpPr>
        <p:spPr>
          <a:xfrm>
            <a:off x="1952626" y="2051696"/>
            <a:ext cx="829589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de-DE">
                <a:solidFill>
                  <a:prstClr val="black"/>
                </a:solidFill>
                <a:latin typeface="Arial"/>
                <a:cs typeface="Arial"/>
              </a:rPr>
              <a:t>Problem des Monats</a:t>
            </a: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de-DE">
                <a:solidFill>
                  <a:prstClr val="black"/>
                </a:solidFill>
                <a:latin typeface="Arial"/>
                <a:cs typeface="Arial"/>
              </a:rPr>
              <a:t>Mathe++ Zusatzintensivierung</a:t>
            </a: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de-DE">
                <a:solidFill>
                  <a:prstClr val="black"/>
                </a:solidFill>
                <a:latin typeface="Arial"/>
                <a:cs typeface="Arial"/>
              </a:rPr>
              <a:t>Schüler helfen Schülern</a:t>
            </a: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de-DE" err="1">
                <a:solidFill>
                  <a:prstClr val="black"/>
                </a:solidFill>
                <a:latin typeface="Arial"/>
                <a:cs typeface="Arial"/>
              </a:rPr>
              <a:t>Mathegym</a:t>
            </a:r>
            <a:endParaRPr lang="de-DE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D87322A5-D17E-5DBD-998F-AB6D62FDA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078" y="1911096"/>
            <a:ext cx="2683972" cy="41148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A591D8-4CEB-2BC4-7628-01C30430941B}"/>
              </a:ext>
            </a:extLst>
          </p:cNvPr>
          <p:cNvSpPr txBox="1"/>
          <p:nvPr/>
        </p:nvSpPr>
        <p:spPr>
          <a:xfrm>
            <a:off x="6175514" y="6072808"/>
            <a:ext cx="3916017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>
                <a:solidFill>
                  <a:prstClr val="black"/>
                </a:solidFill>
                <a:latin typeface="Arial"/>
                <a:cs typeface="Arial"/>
              </a:rPr>
              <a:t>Quelle: www.problem-des-monats.de</a:t>
            </a:r>
          </a:p>
        </p:txBody>
      </p:sp>
    </p:spTree>
    <p:extLst>
      <p:ext uri="{BB962C8B-B14F-4D97-AF65-F5344CB8AC3E}">
        <p14:creationId xmlns:p14="http://schemas.microsoft.com/office/powerpoint/2010/main" val="436969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hteck 4"/>
          <p:cNvSpPr>
            <a:spLocks noChangeArrowheads="1"/>
          </p:cNvSpPr>
          <p:nvPr/>
        </p:nvSpPr>
        <p:spPr bwMode="auto">
          <a:xfrm>
            <a:off x="2524125" y="1285876"/>
            <a:ext cx="7715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u="sng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61950"/>
            <a:ext cx="9144000" cy="749300"/>
          </a:xfrm>
          <a:solidFill>
            <a:srgbClr val="EAEAEA"/>
          </a:solidFill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de-DE" sz="2800" b="1" cap="small" spc="600">
                <a:solidFill>
                  <a:schemeClr val="hlink"/>
                </a:solidFill>
              </a:rPr>
              <a:t>Lernen </a:t>
            </a:r>
            <a:r>
              <a:rPr lang="de-DE" sz="2800" b="1" cap="small" spc="600" err="1">
                <a:solidFill>
                  <a:schemeClr val="hlink"/>
                </a:solidFill>
              </a:rPr>
              <a:t>lernen</a:t>
            </a:r>
            <a:r>
              <a:rPr lang="de-DE" sz="2800" b="1" spc="600">
                <a:solidFill>
                  <a:schemeClr val="hlink"/>
                </a:solidFill>
              </a:rPr>
              <a:t> </a:t>
            </a:r>
            <a:br>
              <a:rPr lang="de-DE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1800"/>
              <a:t>Informationen  zum Lernen am Gymnasium und Tipps für Eltern</a:t>
            </a:r>
          </a:p>
        </p:txBody>
      </p:sp>
      <p:sp>
        <p:nvSpPr>
          <p:cNvPr id="26627" name="Rectangle 71"/>
          <p:cNvSpPr>
            <a:spLocks noChangeArrowheads="1"/>
          </p:cNvSpPr>
          <p:nvPr/>
        </p:nvSpPr>
        <p:spPr bwMode="auto">
          <a:xfrm>
            <a:off x="1524000" y="6072188"/>
            <a:ext cx="9144000" cy="431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2828AB"/>
                </a:solidFill>
                <a:latin typeface="Roboto"/>
                <a:cs typeface="Arial"/>
              </a:rPr>
              <a:t>Ferdinand Glaßl / JSG Nürnberg</a:t>
            </a:r>
            <a:endParaRPr lang="de-DE" sz="120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517370-2502-44E0-998E-FCD321316622}"/>
              </a:ext>
            </a:extLst>
          </p:cNvPr>
          <p:cNvSpPr txBox="1"/>
          <p:nvPr/>
        </p:nvSpPr>
        <p:spPr>
          <a:xfrm>
            <a:off x="1919537" y="3111329"/>
            <a:ext cx="817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323232"/>
              </a:solidFill>
              <a:latin typeface="Calibri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EDBE8FF-8D59-4F42-A314-076448487800}"/>
              </a:ext>
            </a:extLst>
          </p:cNvPr>
          <p:cNvSpPr txBox="1"/>
          <p:nvPr/>
        </p:nvSpPr>
        <p:spPr>
          <a:xfrm>
            <a:off x="1952625" y="1473199"/>
            <a:ext cx="828675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>
                <a:solidFill>
                  <a:prstClr val="black"/>
                </a:solidFill>
                <a:latin typeface="Arial"/>
                <a:cs typeface="Arial"/>
              </a:rPr>
              <a:t>Lernen im Fach Mathematik: grundsätzlich hilfreiche Fertigkeiten</a:t>
            </a:r>
            <a:endParaRPr lang="de-DE" sz="2000" b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8E6F78-A23B-46DA-96DE-A5CD6150FE60}"/>
              </a:ext>
            </a:extLst>
          </p:cNvPr>
          <p:cNvSpPr txBox="1"/>
          <p:nvPr/>
        </p:nvSpPr>
        <p:spPr>
          <a:xfrm>
            <a:off x="1952626" y="2051696"/>
            <a:ext cx="829589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Arial"/>
                <a:cs typeface="Arial"/>
              </a:rPr>
              <a:t>großes Einmaleins (bis 10⋅20)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Arial"/>
                <a:cs typeface="Arial"/>
              </a:rPr>
              <a:t>Quadratzahlen (bis 25²)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Arial"/>
                <a:cs typeface="Arial"/>
              </a:rPr>
              <a:t>Kopfrechnen im Allgemeinen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Arial"/>
                <a:cs typeface="Arial"/>
              </a:rPr>
              <a:t>Verständnis für die Notwendigkeit von Fachbegriffen, Definitionen und Regeln</a:t>
            </a:r>
            <a:endParaRPr lang="de-DE" i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E50F25B0-2067-CC6E-E03B-B38C9165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306056"/>
            <a:ext cx="7410450" cy="7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7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2D4098B-28AF-955C-4E9B-96E1060284FA}"/>
              </a:ext>
            </a:extLst>
          </p:cNvPr>
          <p:cNvSpPr txBox="1"/>
          <p:nvPr/>
        </p:nvSpPr>
        <p:spPr>
          <a:xfrm>
            <a:off x="2875128" y="1430456"/>
            <a:ext cx="4659096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b="1" cap="small" spc="450" dirty="0">
                <a:solidFill>
                  <a:srgbClr val="0070C0"/>
                </a:solidFill>
              </a:rPr>
              <a:t>Lernen lernen</a:t>
            </a:r>
            <a:r>
              <a:rPr lang="de-DE" sz="2100" b="1" spc="450" dirty="0">
                <a:solidFill>
                  <a:srgbClr val="0070C0"/>
                </a:solidFill>
              </a:rPr>
              <a:t> </a:t>
            </a:r>
            <a:br>
              <a:rPr lang="de-DE" sz="24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1350" dirty="0"/>
              <a:t>Informationen  zum Lernen am Gymnasium und Tipps für Eltern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347792-F827-8CEB-984C-5EB732C8D81C}"/>
              </a:ext>
            </a:extLst>
          </p:cNvPr>
          <p:cNvSpPr txBox="1"/>
          <p:nvPr/>
        </p:nvSpPr>
        <p:spPr>
          <a:xfrm>
            <a:off x="2781301" y="2926080"/>
            <a:ext cx="566211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b="1" dirty="0"/>
              <a:t>Schullaufbahnberatung am JSG</a:t>
            </a:r>
          </a:p>
          <a:p>
            <a:pPr algn="just"/>
            <a:endParaRPr lang="de-DE" sz="1350" dirty="0"/>
          </a:p>
          <a:p>
            <a:pPr algn="just"/>
            <a:r>
              <a:rPr lang="de-DE" sz="1350" u="sng" dirty="0"/>
              <a:t>Sprechstunden:</a:t>
            </a:r>
          </a:p>
          <a:p>
            <a:pPr algn="just"/>
            <a:endParaRPr lang="de-DE" sz="1350" u="sng" dirty="0"/>
          </a:p>
          <a:p>
            <a:pPr algn="just"/>
            <a:r>
              <a:rPr lang="de-DE" sz="1350" dirty="0"/>
              <a:t>Frau Kaiser-</a:t>
            </a:r>
            <a:r>
              <a:rPr lang="de-DE" sz="1350" dirty="0" err="1"/>
              <a:t>Nussel</a:t>
            </a:r>
            <a:r>
              <a:rPr lang="de-DE" sz="1350" dirty="0"/>
              <a:t>, mittwochs 3. + 4. Std. (09:45 Uhr – 11:15 Uhr) im Altbau Zimmer 5a, </a:t>
            </a:r>
          </a:p>
          <a:p>
            <a:pPr algn="just"/>
            <a:endParaRPr lang="de-DE" sz="1350" dirty="0"/>
          </a:p>
          <a:p>
            <a:pPr algn="just"/>
            <a:r>
              <a:rPr lang="de-DE" sz="1350" dirty="0"/>
              <a:t>telefonisch über das Sekretariat oder per Mail: </a:t>
            </a:r>
          </a:p>
          <a:p>
            <a:pPr algn="just"/>
            <a:endParaRPr lang="de-DE" sz="1350" dirty="0"/>
          </a:p>
          <a:p>
            <a:pPr algn="just"/>
            <a:r>
              <a:rPr lang="de-DE" u="sng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Estrid.kaiser-nussel@schulen.nuernberg.de</a:t>
            </a:r>
            <a:endParaRPr lang="de-DE" sz="13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de-DE" sz="13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A61705-3083-D59F-C428-61E86925D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180393"/>
            <a:ext cx="1491372" cy="14913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664E2C2-D9E1-3FB2-161F-1C98642D7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4364700"/>
            <a:ext cx="3419872" cy="16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5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Breitbild</PresentationFormat>
  <Paragraphs>101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Aptos</vt:lpstr>
      <vt:lpstr>Arial</vt:lpstr>
      <vt:lpstr>Arial,Sans-Serif</vt:lpstr>
      <vt:lpstr>Calibri</vt:lpstr>
      <vt:lpstr>Calibri Light</vt:lpstr>
      <vt:lpstr>Roboto</vt:lpstr>
      <vt:lpstr>Office</vt:lpstr>
      <vt:lpstr>Larissa-Design</vt:lpstr>
      <vt:lpstr>LERNEN LERNEN  Informationen  zum Lernen am Gymnasium</vt:lpstr>
      <vt:lpstr>PowerPoint-Präsentation</vt:lpstr>
      <vt:lpstr>PowerPoint-Präsentation</vt:lpstr>
      <vt:lpstr>PowerPoint-Präsentation</vt:lpstr>
      <vt:lpstr>Lernen lernen  Informationen  zum Lernen am Gymnasium und Tipps für Eltern</vt:lpstr>
      <vt:lpstr>Lernen lernen  Informationen  zum Lernen am Gymnasium und Tipps für Eltern</vt:lpstr>
      <vt:lpstr>Lernen lernen  Informationen  zum Lernen am Gymnasium und Tipps für Eltern</vt:lpstr>
      <vt:lpstr>Lernen lernen  Informationen  zum Lernen am Gymnasium und Tipps für Eltern</vt:lpstr>
      <vt:lpstr>PowerPoint-Präsentation</vt:lpstr>
      <vt:lpstr>Lernen lernen  Informationen  zum Lernen am Gymnasium und Tipps für Eltern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Ursula Kraus</dc:creator>
  <cp:lastModifiedBy>Ursula Kraus</cp:lastModifiedBy>
  <cp:revision>2</cp:revision>
  <dcterms:created xsi:type="dcterms:W3CDTF">2023-10-23T16:56:28Z</dcterms:created>
  <dcterms:modified xsi:type="dcterms:W3CDTF">2023-10-23T17:22:02Z</dcterms:modified>
</cp:coreProperties>
</file>